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9" r:id="rId6"/>
    <p:sldId id="270" r:id="rId7"/>
    <p:sldId id="268" r:id="rId8"/>
    <p:sldId id="260" r:id="rId9"/>
    <p:sldId id="259" r:id="rId10"/>
    <p:sldId id="261" r:id="rId11"/>
    <p:sldId id="263" r:id="rId12"/>
    <p:sldId id="262" r:id="rId13"/>
    <p:sldId id="264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06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90D59-8F6A-4F2E-B138-94CCAA29E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3EEBCF-92F0-4CA8-89E1-ECC632790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F9E35-BA64-49FF-B0C1-5B66D397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09398-B86E-45D7-98D9-39D093A8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191FE-14B5-482E-B308-4946209C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146CC-8BB3-4298-8ACE-83B0D825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91BDE-B804-4A58-A768-2CCBA91EF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4138B-9C9D-4BE6-B5BF-7B97FBCB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89438-B40C-409E-8F1E-1B7F90D9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C871D-BF9C-400B-8C77-03D5AEF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8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F27A88-5434-46B6-B1AD-7486AB465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FEA262-C2FE-41AE-B426-C634D9F4D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82E2C-5C33-4786-BF6E-2AFF6443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91D6A-7DCA-47CE-869A-435EADB5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8FB03-4E56-4101-A28D-B6792647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BA6FC-D18E-4F78-BDC5-B24C496B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F9177-28D0-466F-A11B-0C28F799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002910-C451-4675-87FF-F3646D1F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4AB76-F277-4081-B2BC-A0C82ACA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21958-05A1-4D72-A13F-44812B43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4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0B069-DA78-4E50-8020-95950C5B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0AD15-1337-4F1C-AECF-576DBEF2E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1A2B6-34E5-452E-8B73-8A0AA114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36A13-9E2B-406F-9CD1-40318246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5FE28-FDED-4E70-A2F5-3B54078F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8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F635B-3063-448D-8DCC-0D7D7586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C4DFE-5DB6-4C14-BFCA-413CDFA83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36764A-5F27-4DB2-8A52-F5725B407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B5053B-EE38-461A-99DD-19C1CAAE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C2FC2-CAF4-420B-8641-A5E9A9E9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9706C5-C700-4C8F-BE10-F80B9B17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5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353B4-DBA2-4770-ACCD-862B31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4852E-15DD-4427-AD2C-1BE6B04D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E0B91-C08A-4ED9-AE3C-AE474215A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30B59E-813D-4610-90D1-93F0FADAD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029D7-4F09-4E45-8258-CB2DD8AFF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E09078-4BF2-4D9E-9F7A-83B0C08F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079BEC-7266-4D0F-84BA-91EFE67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8935F8-8CAB-4B12-B75D-EC026EAB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E5DAE-C654-4723-AB06-B1B6439B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9516D4-4387-44EC-97CD-A825F1A3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866C88-83AE-4600-BF39-15170477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A54B91-5D38-47A9-9801-E8E898FB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2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257BB4-F8DA-4305-80D7-F62ABFA0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340AE3-7E5A-4BD3-A57C-45C33D98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C0002C-873F-480B-895E-6FB5E244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992F6-4973-472B-9EA0-F4829794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99221-C106-473D-B91D-D04D4F71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4E1E96-4D2B-49EB-A58F-69F51E88E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951B02-9E40-41E7-B13C-B3943922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39D90D-F25C-4729-A6D3-05E8924F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122131-5362-48B1-BD69-B8B38DD1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6DD0-04DF-447A-94CD-ED9530A6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6A64EA-5504-4789-BF77-635CE7A6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ACE011-49E3-4669-BD8B-7CF632642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68CD4B-E494-490E-8073-C8727930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AC8BD5-EB27-476A-B44C-80ADA07E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DF694-E1D9-48C0-8001-8E307777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3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2BAB-E1C0-43DE-A2BF-FAC12DD3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3DFCD-4D83-4129-A4CD-69C666D00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343D9-A0E2-4474-A53D-89C88E2A9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0016-799F-4E08-A62D-AFAC614736E3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E93F6-CC72-47D7-BA56-23589DA2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41B3A-61C7-4B99-9630-80C82D9B7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C155-DB5D-4512-93CF-7085CFD0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0A6937-C83B-4ACD-BAFB-EDF8EBCFC72B}"/>
              </a:ext>
            </a:extLst>
          </p:cNvPr>
          <p:cNvSpPr txBox="1"/>
          <p:nvPr/>
        </p:nvSpPr>
        <p:spPr>
          <a:xfrm>
            <a:off x="3207058" y="240567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ИМ. АЛЬ-ФАРАБИ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56DA0-04BA-43F3-B10C-FE4BAB27314E}"/>
              </a:ext>
            </a:extLst>
          </p:cNvPr>
          <p:cNvSpPr txBox="1"/>
          <p:nvPr/>
        </p:nvSpPr>
        <p:spPr>
          <a:xfrm>
            <a:off x="3207058" y="94845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Кафедра «Финансы и учет»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FAD6E9-31B6-4C6F-A6BF-C434B6354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72" y="1915382"/>
            <a:ext cx="2601055" cy="2311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ED978-C9F1-4748-BFAB-9290295A7003}"/>
              </a:ext>
            </a:extLst>
          </p:cNvPr>
          <p:cNvSpPr txBox="1"/>
          <p:nvPr/>
        </p:nvSpPr>
        <p:spPr>
          <a:xfrm>
            <a:off x="2125461" y="4441777"/>
            <a:ext cx="8430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лекции 3-4: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«Эволюция развития валютных систем»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7BA6E-4191-452E-BA40-9FDA007AD25A}"/>
              </a:ext>
            </a:extLst>
          </p:cNvPr>
          <p:cNvSpPr txBox="1"/>
          <p:nvPr/>
        </p:nvSpPr>
        <p:spPr>
          <a:xfrm>
            <a:off x="6189955" y="5909547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Дисциплина: «Валютные операции и современная валютная система»</a:t>
            </a:r>
          </a:p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Преподаватель:  к.э.н., </a:t>
            </a:r>
            <a:r>
              <a:rPr lang="ru-RU" sz="1800" b="1" dirty="0" err="1">
                <a:solidFill>
                  <a:prstClr val="black"/>
                </a:solidFill>
                <a:latin typeface="Arial" panose="020B0604020202020204" pitchFamily="34" charset="0"/>
              </a:rPr>
              <a:t>и.о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. доцента Алиева Б.М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81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EEFD9B-9F80-4AB2-8BC8-9035527A9E43}"/>
              </a:ext>
            </a:extLst>
          </p:cNvPr>
          <p:cNvSpPr txBox="1"/>
          <p:nvPr/>
        </p:nvSpPr>
        <p:spPr>
          <a:xfrm>
            <a:off x="2031137" y="168675"/>
            <a:ext cx="8129726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Генуэзская валютная система</a:t>
            </a:r>
          </a:p>
        </p:txBody>
      </p:sp>
      <p:pic>
        <p:nvPicPr>
          <p:cNvPr id="4098" name="Picture 2" descr="Генуэзская валютная система">
            <a:extLst>
              <a:ext uri="{FF2B5EF4-FFF2-40B4-BE49-F238E27FC236}">
                <a16:creationId xmlns:a16="http://schemas.microsoft.com/office/drawing/2014/main" id="{F39CFD9B-D088-49D3-B1CE-F092393FD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5926" r="7755" b="1526"/>
          <a:stretch/>
        </p:blipFill>
        <p:spPr bwMode="auto">
          <a:xfrm>
            <a:off x="955829" y="1167414"/>
            <a:ext cx="10280342" cy="55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0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FEEAA34-017B-46DF-9948-C83CA918A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3236" r="7599" b="2783"/>
          <a:stretch/>
        </p:blipFill>
        <p:spPr bwMode="auto">
          <a:xfrm>
            <a:off x="1297619" y="621436"/>
            <a:ext cx="9596761" cy="6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C3EDA-0AED-4CF7-9B55-9216597606D2}"/>
              </a:ext>
            </a:extLst>
          </p:cNvPr>
          <p:cNvSpPr txBox="1"/>
          <p:nvPr/>
        </p:nvSpPr>
        <p:spPr>
          <a:xfrm>
            <a:off x="1991186" y="162019"/>
            <a:ext cx="8209625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Генуэзская валютная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6262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70527-89C4-4229-A57D-199E82D411EB}"/>
              </a:ext>
            </a:extLst>
          </p:cNvPr>
          <p:cNvSpPr txBox="1"/>
          <p:nvPr/>
        </p:nvSpPr>
        <p:spPr>
          <a:xfrm>
            <a:off x="1795509" y="275207"/>
            <a:ext cx="8831062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5. Бреттон-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Вудская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валютная система</a:t>
            </a:r>
          </a:p>
        </p:txBody>
      </p:sp>
      <p:pic>
        <p:nvPicPr>
          <p:cNvPr id="6146" name="Picture 2" descr="Бреттон-Вудская валютная система">
            <a:extLst>
              <a:ext uri="{FF2B5EF4-FFF2-40B4-BE49-F238E27FC236}">
                <a16:creationId xmlns:a16="http://schemas.microsoft.com/office/drawing/2014/main" id="{5275BCDC-C28F-4612-80E4-812E92B2D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14498" r="11575" b="2265"/>
          <a:stretch/>
        </p:blipFill>
        <p:spPr bwMode="auto">
          <a:xfrm>
            <a:off x="1269876" y="1149657"/>
            <a:ext cx="9652247" cy="57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6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F4EC8BB-06CD-47E2-AB5B-C7BA5AFCB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5533" r="7932" b="10670"/>
          <a:stretch/>
        </p:blipFill>
        <p:spPr bwMode="auto">
          <a:xfrm>
            <a:off x="1278384" y="856286"/>
            <a:ext cx="10156054" cy="58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090900-B297-458D-A9B3-CA6060C640A0}"/>
              </a:ext>
            </a:extLst>
          </p:cNvPr>
          <p:cNvSpPr txBox="1"/>
          <p:nvPr/>
        </p:nvSpPr>
        <p:spPr>
          <a:xfrm>
            <a:off x="1937552" y="138756"/>
            <a:ext cx="8671264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5. Бреттон-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Вудская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валютная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4762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6542E4-7468-45CF-904A-706AC73D9174}"/>
              </a:ext>
            </a:extLst>
          </p:cNvPr>
          <p:cNvSpPr txBox="1"/>
          <p:nvPr/>
        </p:nvSpPr>
        <p:spPr>
          <a:xfrm>
            <a:off x="2567865" y="195310"/>
            <a:ext cx="7526045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6. Ямайская валютная система</a:t>
            </a:r>
          </a:p>
        </p:txBody>
      </p:sp>
      <p:pic>
        <p:nvPicPr>
          <p:cNvPr id="8194" name="Picture 2" descr="Ямайская валютная система">
            <a:extLst>
              <a:ext uri="{FF2B5EF4-FFF2-40B4-BE49-F238E27FC236}">
                <a16:creationId xmlns:a16="http://schemas.microsoft.com/office/drawing/2014/main" id="{83646581-9381-45D1-AB06-CE4D7F4AB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5793" r="11769" b="2977"/>
          <a:stretch/>
        </p:blipFill>
        <p:spPr bwMode="auto">
          <a:xfrm>
            <a:off x="1394902" y="1216240"/>
            <a:ext cx="9641149" cy="5446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480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жимы валютных курсов">
            <a:extLst>
              <a:ext uri="{FF2B5EF4-FFF2-40B4-BE49-F238E27FC236}">
                <a16:creationId xmlns:a16="http://schemas.microsoft.com/office/drawing/2014/main" id="{C6BCD3F9-91D2-4108-8335-27C7AB3FF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4368" r="11285" b="3559"/>
          <a:stretch/>
        </p:blipFill>
        <p:spPr bwMode="auto">
          <a:xfrm>
            <a:off x="639644" y="1056443"/>
            <a:ext cx="8177785" cy="5628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99B20-10E1-4DC3-AF6B-F12D77299B24}"/>
              </a:ext>
            </a:extLst>
          </p:cNvPr>
          <p:cNvSpPr txBox="1"/>
          <p:nvPr/>
        </p:nvSpPr>
        <p:spPr>
          <a:xfrm>
            <a:off x="3048740" y="173113"/>
            <a:ext cx="609452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7. Режимы валютных курсов</a:t>
            </a:r>
          </a:p>
        </p:txBody>
      </p:sp>
      <p:sp>
        <p:nvSpPr>
          <p:cNvPr id="3" name="AutoShape 4" descr="Плавающий валютный курс – не панацея - Ритм Евразии">
            <a:extLst>
              <a:ext uri="{FF2B5EF4-FFF2-40B4-BE49-F238E27FC236}">
                <a16:creationId xmlns:a16="http://schemas.microsoft.com/office/drawing/2014/main" id="{498FF0F8-A18D-44D0-8CC0-0C625FD035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Плавающий валютный курс – не панацея - Ритм Евразии">
            <a:extLst>
              <a:ext uri="{FF2B5EF4-FFF2-40B4-BE49-F238E27FC236}">
                <a16:creationId xmlns:a16="http://schemas.microsoft.com/office/drawing/2014/main" id="{3B4545D0-EFEC-4FE6-B431-1AEC63D0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2491568"/>
            <a:ext cx="4848808" cy="43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2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пасибо за внимание - Презентация 18663-23">
            <a:extLst>
              <a:ext uri="{FF2B5EF4-FFF2-40B4-BE49-F238E27FC236}">
                <a16:creationId xmlns:a16="http://schemas.microsoft.com/office/drawing/2014/main" id="{29854832-D696-4764-A9EF-5E84D76B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8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A67405-28AC-4984-A548-F4C9943302AC}"/>
              </a:ext>
            </a:extLst>
          </p:cNvPr>
          <p:cNvSpPr txBox="1"/>
          <p:nvPr/>
        </p:nvSpPr>
        <p:spPr>
          <a:xfrm>
            <a:off x="0" y="514905"/>
            <a:ext cx="121920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План лекции</a:t>
            </a:r>
            <a:r>
              <a:rPr lang="ru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D2BBD-0E04-4B46-A3EF-8C9C54AB1F44}"/>
              </a:ext>
            </a:extLst>
          </p:cNvPr>
          <p:cNvSpPr txBox="1"/>
          <p:nvPr/>
        </p:nvSpPr>
        <p:spPr>
          <a:xfrm>
            <a:off x="1061622" y="1267369"/>
            <a:ext cx="101804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0" i="0" dirty="0">
                <a:effectLst/>
                <a:latin typeface="Helvetica Neue"/>
              </a:rPr>
              <a:t>Эволюция мировой валютной системы </a:t>
            </a:r>
          </a:p>
          <a:p>
            <a:pPr marL="457200" indent="-4572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Этапы развития валютной системы </a:t>
            </a:r>
          </a:p>
          <a:p>
            <a:pPr marL="457200" indent="-4572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Парижская валютная система</a:t>
            </a:r>
          </a:p>
          <a:p>
            <a:pPr marL="457200" indent="-4572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Генуэзская валютная система</a:t>
            </a:r>
          </a:p>
          <a:p>
            <a:pPr marL="457200" indent="-4572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Бреттон-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Вудская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валютная система</a:t>
            </a:r>
          </a:p>
          <a:p>
            <a:pPr marL="457200" indent="-4572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Ямайская валютная система</a:t>
            </a:r>
          </a:p>
          <a:p>
            <a:pPr marL="457200" indent="-4572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Режимы валютных курсов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5B63-5571-44A4-AD49-1DB322B4C787}"/>
              </a:ext>
            </a:extLst>
          </p:cNvPr>
          <p:cNvSpPr txBox="1"/>
          <p:nvPr/>
        </p:nvSpPr>
        <p:spPr>
          <a:xfrm>
            <a:off x="949910" y="4636524"/>
            <a:ext cx="110704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Раскрыть историю валютной системы, как она развивалась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FA918-DE79-4C3E-8A9B-4DA557A7D438}"/>
              </a:ext>
            </a:extLst>
          </p:cNvPr>
          <p:cNvSpPr txBox="1"/>
          <p:nvPr/>
        </p:nvSpPr>
        <p:spPr>
          <a:xfrm>
            <a:off x="0" y="4051749"/>
            <a:ext cx="121920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Цель лекции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042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1AFA74-A30D-4BF4-88CE-8D1A0CA6F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6400" r="12996" b="23355"/>
          <a:stretch/>
        </p:blipFill>
        <p:spPr bwMode="auto">
          <a:xfrm>
            <a:off x="1890944" y="1695634"/>
            <a:ext cx="8922058" cy="44743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4226D-5059-45F2-9C46-E934F2341C16}"/>
              </a:ext>
            </a:extLst>
          </p:cNvPr>
          <p:cNvSpPr txBox="1"/>
          <p:nvPr/>
        </p:nvSpPr>
        <p:spPr>
          <a:xfrm>
            <a:off x="1958636" y="275208"/>
            <a:ext cx="9094063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Эволюция мировой валютной 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5119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0126F65-2961-4C58-A864-67BE4E7FB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20866" r="13583" b="4367"/>
          <a:stretch/>
        </p:blipFill>
        <p:spPr bwMode="auto">
          <a:xfrm>
            <a:off x="958789" y="932155"/>
            <a:ext cx="10120544" cy="57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6A50A-E210-4AD6-A12F-FB8FD49AAA91}"/>
              </a:ext>
            </a:extLst>
          </p:cNvPr>
          <p:cNvSpPr txBox="1"/>
          <p:nvPr/>
        </p:nvSpPr>
        <p:spPr>
          <a:xfrm>
            <a:off x="1653465" y="137605"/>
            <a:ext cx="9354845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Эволюция мировой валютной 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222491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4351617-8D93-4704-9544-09262BAAA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53593" r="16616" b="3171"/>
          <a:stretch/>
        </p:blipFill>
        <p:spPr bwMode="auto">
          <a:xfrm>
            <a:off x="2203616" y="3342443"/>
            <a:ext cx="7784767" cy="33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7E20D-6684-4E9D-8C11-91BCAA4F3C20}"/>
              </a:ext>
            </a:extLst>
          </p:cNvPr>
          <p:cNvSpPr txBox="1"/>
          <p:nvPr/>
        </p:nvSpPr>
        <p:spPr>
          <a:xfrm>
            <a:off x="2035574" y="186431"/>
            <a:ext cx="876855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Эволюция мировой валютной системы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243A2-F068-43F1-8C2C-F0304FC6FEDE}"/>
              </a:ext>
            </a:extLst>
          </p:cNvPr>
          <p:cNvSpPr txBox="1"/>
          <p:nvPr/>
        </p:nvSpPr>
        <p:spPr>
          <a:xfrm>
            <a:off x="967666" y="1138004"/>
            <a:ext cx="1045789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Helvetica Neue"/>
              </a:rPr>
              <a:t>В качестве критериев отбора в «Зону евро» установлены: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• темпы инфляции не должны превышать аналогичный показатель в трех странах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с наименьшим ростом цен более чем в 1,5 процентных пункта;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• дефицит госбюджета не должен превышать 3% ВВП;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• государственный долг не более 60% ВВП;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• обменный курс национальной валюты в течение двух лет не должен выходить за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пределы колебаний, действующих в ЕВС (± 15%).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60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05179-1E13-4614-BD69-8E0A024E2033}"/>
              </a:ext>
            </a:extLst>
          </p:cNvPr>
          <p:cNvSpPr txBox="1"/>
          <p:nvPr/>
        </p:nvSpPr>
        <p:spPr>
          <a:xfrm>
            <a:off x="379775" y="905069"/>
            <a:ext cx="1159610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Helvetica Neue"/>
              </a:rPr>
              <a:t>Новые тенденции в сфере валютных отношений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1. Усиление международных функций валют (участие национальных денежных единиц в международных расчетах)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2. Участие любой валюты в международном платежном обороте, масштабы которого определяются комплексом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факторов (исторического, экономического, международно-правового), в том числе и национальной политики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3. Отсутствие единой денежной основы в валютной сфере мировых денег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4. Усиление свободной конвертируемости валют и перелива капитала между странами, размывание границ между внутренним денежным оборотом и международным платежным оборотом</a:t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5. Сращивание национального и международного денежно-кредитного рынка в условиях сохраняющейся специфики и особенностей национальных денежно-кредитных рынков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A36C6-7A73-4F5C-A48C-C19F39D3056B}"/>
              </a:ext>
            </a:extLst>
          </p:cNvPr>
          <p:cNvSpPr txBox="1"/>
          <p:nvPr/>
        </p:nvSpPr>
        <p:spPr>
          <a:xfrm>
            <a:off x="1902039" y="188651"/>
            <a:ext cx="8958309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Эволюция мировой валютной системы </a:t>
            </a:r>
          </a:p>
        </p:txBody>
      </p:sp>
      <p:pic>
        <p:nvPicPr>
          <p:cNvPr id="13314" name="Picture 2" descr="Европейская валютная система - это">
            <a:extLst>
              <a:ext uri="{FF2B5EF4-FFF2-40B4-BE49-F238E27FC236}">
                <a16:creationId xmlns:a16="http://schemas.microsoft.com/office/drawing/2014/main" id="{948855E0-7CCD-4207-A189-A400154B3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5" b="13250"/>
          <a:stretch/>
        </p:blipFill>
        <p:spPr bwMode="auto">
          <a:xfrm>
            <a:off x="-90258" y="4519583"/>
            <a:ext cx="12159450" cy="23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2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574D6E3-D3D7-4B62-BD0E-E7240E5ED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40436" r="13954" b="15599"/>
          <a:stretch/>
        </p:blipFill>
        <p:spPr bwMode="auto">
          <a:xfrm>
            <a:off x="2001544" y="1227337"/>
            <a:ext cx="8571021" cy="44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1A20BD-BAAB-4D1E-8964-53086371E624}"/>
              </a:ext>
            </a:extLst>
          </p:cNvPr>
          <p:cNvSpPr txBox="1"/>
          <p:nvPr/>
        </p:nvSpPr>
        <p:spPr>
          <a:xfrm>
            <a:off x="1768136" y="204185"/>
            <a:ext cx="8804429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Эволюция мировой валютной системы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1DA2F-1387-477B-B2EF-26C5A8478A02}"/>
              </a:ext>
            </a:extLst>
          </p:cNvPr>
          <p:cNvSpPr txBox="1"/>
          <p:nvPr/>
        </p:nvSpPr>
        <p:spPr>
          <a:xfrm>
            <a:off x="2324284" y="5935899"/>
            <a:ext cx="792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Helvetica Neue"/>
              </a:rPr>
              <a:t>Т</a:t>
            </a:r>
            <a:r>
              <a:rPr lang="ru-RU" b="1" i="1" dirty="0">
                <a:effectLst/>
                <a:latin typeface="Helvetica Neue"/>
              </a:rPr>
              <a:t>аблица структуры займов в период </a:t>
            </a:r>
            <a:r>
              <a:rPr lang="en-US" b="1" i="1" dirty="0">
                <a:effectLst/>
                <a:latin typeface="Helvetica Neue"/>
              </a:rPr>
              <a:t>“</a:t>
            </a:r>
            <a:r>
              <a:rPr lang="ru-RU" b="1" i="1" dirty="0">
                <a:effectLst/>
                <a:latin typeface="Helvetica Neue"/>
              </a:rPr>
              <a:t>долларового</a:t>
            </a:r>
            <a:br>
              <a:rPr lang="ru-RU" b="1" i="1" dirty="0"/>
            </a:br>
            <a:r>
              <a:rPr lang="ru-RU" b="1" i="1" dirty="0">
                <a:effectLst/>
                <a:latin typeface="Helvetica Neue"/>
              </a:rPr>
              <a:t>стандарта</a:t>
            </a:r>
            <a:r>
              <a:rPr lang="en-US" b="1" i="1" dirty="0">
                <a:effectLst/>
                <a:latin typeface="Helvetica Neue"/>
              </a:rPr>
              <a:t>”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3437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4D153-6960-41AC-8DDA-BBE8EC18B493}"/>
              </a:ext>
            </a:extLst>
          </p:cNvPr>
          <p:cNvSpPr txBox="1"/>
          <p:nvPr/>
        </p:nvSpPr>
        <p:spPr>
          <a:xfrm>
            <a:off x="1793289" y="195309"/>
            <a:ext cx="8948692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  Этапы развития валютной системы </a:t>
            </a:r>
          </a:p>
        </p:txBody>
      </p:sp>
      <p:pic>
        <p:nvPicPr>
          <p:cNvPr id="3074" name="Picture 2" descr="Этапы развития!">
            <a:extLst>
              <a:ext uri="{FF2B5EF4-FFF2-40B4-BE49-F238E27FC236}">
                <a16:creationId xmlns:a16="http://schemas.microsoft.com/office/drawing/2014/main" id="{218AAB6E-62A8-4CFD-8CCB-EF9A3A57F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13463" r="10992" b="6148"/>
          <a:stretch/>
        </p:blipFill>
        <p:spPr bwMode="auto">
          <a:xfrm>
            <a:off x="1083075" y="1149658"/>
            <a:ext cx="10333608" cy="55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9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ия на тему: &amp;quot;Валютные системы 1. Эволюция мировой валютной системы  2. Европейская валютная система.&amp;quot;. Скачать бесплатно и без регистрации.">
            <a:extLst>
              <a:ext uri="{FF2B5EF4-FFF2-40B4-BE49-F238E27FC236}">
                <a16:creationId xmlns:a16="http://schemas.microsoft.com/office/drawing/2014/main" id="{BBEBAA9C-C23D-4286-A1AE-A13CDB37B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EAD7C-0488-4060-AADF-C95000D2E2BF}"/>
              </a:ext>
            </a:extLst>
          </p:cNvPr>
          <p:cNvSpPr txBox="1"/>
          <p:nvPr/>
        </p:nvSpPr>
        <p:spPr>
          <a:xfrm>
            <a:off x="1612778" y="143522"/>
            <a:ext cx="8966444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3.   Парижская валютная система</a:t>
            </a:r>
          </a:p>
        </p:txBody>
      </p:sp>
      <p:pic>
        <p:nvPicPr>
          <p:cNvPr id="2054" name="Picture 6" descr="Парижская валютная система">
            <a:extLst>
              <a:ext uri="{FF2B5EF4-FFF2-40B4-BE49-F238E27FC236}">
                <a16:creationId xmlns:a16="http://schemas.microsoft.com/office/drawing/2014/main" id="{98B3B981-B02B-4D64-BA65-E29CEE90D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4487" r="11368" b="962"/>
          <a:stretch/>
        </p:blipFill>
        <p:spPr bwMode="auto">
          <a:xfrm>
            <a:off x="1349406" y="1003176"/>
            <a:ext cx="9493187" cy="5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350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Mechta User</dc:creator>
  <cp:lastModifiedBy>Mechta User</cp:lastModifiedBy>
  <cp:revision>34</cp:revision>
  <dcterms:created xsi:type="dcterms:W3CDTF">2021-09-11T08:03:51Z</dcterms:created>
  <dcterms:modified xsi:type="dcterms:W3CDTF">2021-09-11T08:42:29Z</dcterms:modified>
</cp:coreProperties>
</file>